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3EA207B9-8F24-4914-A604-8FA8621E93B4}">
  <a:tblStyle styleName="Table_0" styleId="{3EA207B9-8F24-4914-A604-8FA8621E93B4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  <a:tblStyle styleName="Table_1" styleId="{F2BFF5B2-2AE2-4083-8D02-06A5046236FE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  <a:tblStyle styleName="Table_2" styleId="{6C72E512-7704-4C2B-B691-B4D73C1B66D2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  <a:tblStyle styleName="Table_3" styleId="{750A1934-FEDC-4E2F-905A-1EB0CF39966C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  <a:tblStyle styleName="Table_4" styleId="{567786C6-B7EA-4293-A5A9-D204E64966BD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14.xml" Type="http://schemas.openxmlformats.org/officeDocument/2006/relationships/slide" Id="rId19"/><Relationship Target="slides/slide31.xml" Type="http://schemas.openxmlformats.org/officeDocument/2006/relationships/slide" Id="rId36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25.xml" Type="http://schemas.openxmlformats.org/officeDocument/2006/relationships/slide" Id="rId30"/><Relationship Target="slides/slide7.xml" Type="http://schemas.openxmlformats.org/officeDocument/2006/relationships/slide" Id="rId12"/><Relationship Target="slides/slide26.xml" Type="http://schemas.openxmlformats.org/officeDocument/2006/relationships/slide" Id="rId31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24.xml" Type="http://schemas.openxmlformats.org/officeDocument/2006/relationships/slide" Id="rId29"/><Relationship Target="slides/slide44.xml" Type="http://schemas.openxmlformats.org/officeDocument/2006/relationships/slide" Id="rId4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slides/slide35.xml" Type="http://schemas.openxmlformats.org/officeDocument/2006/relationships/slide" Id="rId40"/><Relationship Target="theme/theme2.xml" Type="http://schemas.openxmlformats.org/officeDocument/2006/relationships/theme" Id="rId1"/><Relationship Target="slides/slide17.xml" Type="http://schemas.openxmlformats.org/officeDocument/2006/relationships/slide" Id="rId22"/><Relationship Target="slides/slide36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slides/slide37.xml" Type="http://schemas.openxmlformats.org/officeDocument/2006/relationships/slide" Id="rId42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1" name="Shape 1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3" name="Shape 2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1" name="Shape 2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4" name="Shape 3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8" name="Shape 3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2" name="Shape 3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y="563759" x="457200"/>
            <a:ext cy="30096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y="3716392" x="457200"/>
            <a:ext cy="1232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" name="Shape 12"/>
          <p:cNvCxnSpPr/>
          <p:nvPr/>
        </p:nvCxnSpPr>
        <p:spPr>
          <a:xfrm>
            <a:off y="411479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13" name="Shape 13"/>
          <p:cNvCxnSpPr/>
          <p:nvPr/>
        </p:nvCxnSpPr>
        <p:spPr>
          <a:xfrm>
            <a:off y="3633382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4" name="Shape 14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18" name="Shape 18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9" name="Shape 19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4" name="Shape 24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5" name="Shape 25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8" name="Shape 28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9" name="Shape 29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0" name="Shape 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cxnSp>
        <p:nvCxnSpPr>
          <p:cNvPr id="32" name="Shape 32"/>
          <p:cNvCxnSpPr/>
          <p:nvPr/>
        </p:nvCxnSpPr>
        <p:spPr>
          <a:xfrm>
            <a:off y="431776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33" name="Shape 33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35" name="Shape 35"/>
          <p:cNvCxnSpPr/>
          <p:nvPr/>
        </p:nvCxnSpPr>
        <p:spPr>
          <a:xfrm>
            <a:off y="11313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36" name="Shape 36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" name="Shape 7"/>
          <p:cNvCxnSpPr/>
          <p:nvPr/>
        </p:nvCxnSpPr>
        <p:spPr>
          <a:xfrm>
            <a:off y="502325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8" name="Shape 8"/>
          <p:cNvSpPr txBox="1"/>
          <p:nvPr>
            <p:ph idx="12" type="sldNum"/>
          </p:nvPr>
        </p:nvSpPr>
        <p:spPr>
          <a:xfrm>
            <a:off y="4749850" x="8556791"/>
            <a:ext cy="393600" cx="548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en.wikipedia.org/wiki/Cloud_computing" Type="http://schemas.openxmlformats.org/officeDocument/2006/relationships/hyperlink" TargetMode="External" Id="rId4"/><Relationship Target="https://en.wikipedia.org/wiki/Free_and_open-source_software" Type="http://schemas.openxmlformats.org/officeDocument/2006/relationships/hyperlink" TargetMode="External" Id="rId3"/><Relationship Target="https://en.wikipedia.org/wiki/OpenStack#cite_note-2" Type="http://schemas.openxmlformats.org/officeDocument/2006/relationships/hyperlink" TargetMode="External" Id="rId6"/><Relationship Target="https://en.wikipedia.org/wiki/Software_platform" Type="http://schemas.openxmlformats.org/officeDocument/2006/relationships/hyperlink" TargetMode="External" Id="rId5"/><Relationship Target="../media/image00.png" Type="http://schemas.openxmlformats.org/officeDocument/2006/relationships/image" Id="rId8"/><Relationship Target="https://en.wikipedia.org/wiki/Infrastructure_as_a_service" Type="http://schemas.openxmlformats.org/officeDocument/2006/relationships/hyperlink" TargetMode="External" Id="rId7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jpg" Type="http://schemas.openxmlformats.org/officeDocument/2006/relationships/image" Id="rId4"/><Relationship Target="../media/image02.png" Type="http://schemas.openxmlformats.org/officeDocument/2006/relationships/image" Id="rId3"/><Relationship Target="../media/image04.png" Type="http://schemas.openxmlformats.org/officeDocument/2006/relationships/image" Id="rId5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github.com/openstack-dev/devstack/tree/master/tools/xen" Type="http://schemas.openxmlformats.org/officeDocument/2006/relationships/hyperlink" TargetMode="External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github.com/QawsQAER/PersonalOpenStack/blob/master/prepare_xen_for_openstack.sh" Type="http://schemas.openxmlformats.org/officeDocument/2006/relationships/hyperlink" TargetMode="External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4"/><Relationship Target="../media/image03.jpg" Type="http://schemas.openxmlformats.org/officeDocument/2006/relationships/image" Id="rId3"/><Relationship Target="../media/image02.png" Type="http://schemas.openxmlformats.org/officeDocument/2006/relationships/image" Id="rId5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github.com/openstack-dev/devstack" Type="http://schemas.openxmlformats.org/officeDocument/2006/relationships/hyperlink" TargetMode="External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4"/><Relationship Target="../media/image13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png" Type="http://schemas.openxmlformats.org/officeDocument/2006/relationships/image" Id="rId4"/><Relationship Target="../media/image14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4"/><Relationship Target="../media/image27.png" Type="http://schemas.openxmlformats.org/officeDocument/2006/relationships/image" Id="rId3"/><Relationship Target="../media/image31.png" Type="http://schemas.openxmlformats.org/officeDocument/2006/relationships/image" Id="rId5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4"/><Relationship Target="../media/image22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4"/><Relationship Target="../media/image28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4"/><Relationship Target="../media/image33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y="0" x="457200"/>
            <a:ext cy="11123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200" lang="en">
                <a:solidFill>
                  <a:srgbClr val="CC0000"/>
                </a:solidFill>
              </a:rPr>
              <a:t>Local Cloud Computing with Openstack and BDAS</a:t>
            </a:r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32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2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sz="2400" lang="en"/>
              <a:t>Faculty Advisor: </a:t>
            </a:r>
            <a:r>
              <a:rPr b="1" sz="2000" lang="en" i="1"/>
              <a:t>JIA ZHANG, WEI WANG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Team: 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 i="1"/>
              <a:t>ZILONG HUANG, MOHAN YANG, </a:t>
            </a:r>
          </a:p>
          <a:p>
            <a:pPr>
              <a:spcBef>
                <a:spcPts val="0"/>
              </a:spcBef>
              <a:buNone/>
            </a:pPr>
            <a:r>
              <a:rPr b="1" sz="1800" lang="en" i="1"/>
              <a:t>YUWEI YANG, TONGTONG BAO, RAO LI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Openstack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1" sz="2400" lang="en">
                <a:solidFill>
                  <a:srgbClr val="252525"/>
                </a:solidFill>
              </a:rPr>
              <a:t>OpenStack</a:t>
            </a:r>
            <a:r>
              <a:rPr sz="2400" lang="en">
                <a:solidFill>
                  <a:srgbClr val="252525"/>
                </a:solidFill>
              </a:rPr>
              <a:t> is a </a:t>
            </a:r>
            <a:r>
              <a:rPr sz="2400" lang="en">
                <a:solidFill>
                  <a:srgbClr val="0B0080"/>
                </a:solidFill>
                <a:hlinkClick r:id="rId3"/>
              </a:rPr>
              <a:t>free and open-source software</a:t>
            </a:r>
            <a:r>
              <a:rPr sz="2400" lang="en">
                <a:solidFill>
                  <a:srgbClr val="252525"/>
                </a:solidFill>
              </a:rPr>
              <a:t> </a:t>
            </a:r>
            <a:r>
              <a:rPr sz="2400" lang="en">
                <a:solidFill>
                  <a:srgbClr val="0B0080"/>
                </a:solidFill>
                <a:hlinkClick r:id="rId4"/>
              </a:rPr>
              <a:t>cloud computing</a:t>
            </a:r>
            <a:r>
              <a:rPr sz="2400" lang="en">
                <a:solidFill>
                  <a:srgbClr val="252525"/>
                </a:solidFill>
              </a:rPr>
              <a:t> </a:t>
            </a:r>
            <a:r>
              <a:rPr sz="2400" lang="en">
                <a:solidFill>
                  <a:srgbClr val="0B0080"/>
                </a:solidFill>
                <a:hlinkClick r:id="rId5"/>
              </a:rPr>
              <a:t>software platform</a:t>
            </a:r>
            <a:r>
              <a:rPr sz="2400" lang="en">
                <a:solidFill>
                  <a:srgbClr val="252525"/>
                </a:solidFill>
              </a:rPr>
              <a:t>.</a:t>
            </a:r>
            <a:r>
              <a:rPr baseline="30000" sz="2400" lang="en">
                <a:solidFill>
                  <a:srgbClr val="0B0080"/>
                </a:solidFill>
                <a:hlinkClick r:id="rId6"/>
              </a:rPr>
              <a:t>[2]</a:t>
            </a:r>
            <a:r>
              <a:rPr sz="2400" lang="en">
                <a:solidFill>
                  <a:srgbClr val="252525"/>
                </a:solidFill>
              </a:rPr>
              <a:t> Users primarily deploy it as an </a:t>
            </a:r>
            <a:r>
              <a:rPr sz="2400" lang="en">
                <a:solidFill>
                  <a:srgbClr val="0B0080"/>
                </a:solidFill>
                <a:hlinkClick r:id="rId7"/>
              </a:rPr>
              <a:t>infrastructure as a service</a:t>
            </a:r>
            <a:r>
              <a:rPr sz="2400" lang="en">
                <a:solidFill>
                  <a:srgbClr val="252525"/>
                </a:solidFill>
              </a:rPr>
              <a:t> (IaaS) solution.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2689325" x="457200"/>
            <a:ext cy="2057400" cx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4799"/>
            <a:ext cy="5143501" cx="840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Horizon - Web UI Dashboard 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85875" x="885825"/>
            <a:ext cy="3688974" cx="73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Keystone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Authentication for all components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611275" x="1809750"/>
            <a:ext cy="2314575" cx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/>
              <a:t>Nova </a:t>
            </a:r>
            <a:r>
              <a:rPr lang="en"/>
              <a:t>- Compute project (EC2)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97325" x="2264375"/>
            <a:ext cy="3125724" cx="4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1" type="body"/>
          </p:nvPr>
        </p:nvSpPr>
        <p:spPr>
          <a:xfrm>
            <a:off y="9715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indent="0" marL="0">
              <a:spcBef>
                <a:spcPts val="0"/>
              </a:spcBef>
              <a:buNone/>
            </a:pPr>
            <a:r>
              <a:rPr lang="en"/>
              <a:t>Scheduler, basic network, resource management, launch instances 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Glance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72800" x="5445475"/>
            <a:ext cy="4498750" cx="61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idx="1" type="body"/>
          </p:nvPr>
        </p:nvSpPr>
        <p:spPr>
          <a:xfrm>
            <a:off y="1200150" x="457200"/>
            <a:ext cy="3725699" cx="5270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Provide discovery, storage, retrieval of VM images for Nova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Cinder - Block storage 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Storage resource to be used by Nova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Virtualize pools of block storage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Swift - Object Store (S3)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cloud storage optimized for durability, availability and concurrency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unbounded and unstructured data  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features: simple API, versioning, ACL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Heat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provide orchestration service of instances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launch composite cloud applications based on templates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use with Sahara (more on this later)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Original Design (abandoned)</a:t>
            </a:r>
          </a:p>
        </p:txBody>
      </p:sp>
      <p:sp>
        <p:nvSpPr>
          <p:cNvPr id="152" name="Shape 152"/>
          <p:cNvSpPr/>
          <p:nvPr/>
        </p:nvSpPr>
        <p:spPr>
          <a:xfrm>
            <a:off y="3590100" x="2846825"/>
            <a:ext cy="812999" cx="3370199"/>
          </a:xfrm>
          <a:prstGeom prst="rect">
            <a:avLst/>
          </a:prstGeom>
          <a:solidFill>
            <a:srgbClr val="F8F8F8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XenServer</a:t>
            </a:r>
          </a:p>
        </p:txBody>
      </p:sp>
      <p:sp>
        <p:nvSpPr>
          <p:cNvPr id="153" name="Shape 153"/>
          <p:cNvSpPr/>
          <p:nvPr/>
        </p:nvSpPr>
        <p:spPr>
          <a:xfrm>
            <a:off y="2777100" x="2846825"/>
            <a:ext cy="812999" cx="3370199"/>
          </a:xfrm>
          <a:prstGeom prst="rect">
            <a:avLst/>
          </a:prstGeom>
          <a:solidFill>
            <a:srgbClr val="D9EAD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OpenStack</a:t>
            </a:r>
          </a:p>
        </p:txBody>
      </p:sp>
      <p:sp>
        <p:nvSpPr>
          <p:cNvPr id="154" name="Shape 154"/>
          <p:cNvSpPr/>
          <p:nvPr/>
        </p:nvSpPr>
        <p:spPr>
          <a:xfrm>
            <a:off y="1964100" x="2846825"/>
            <a:ext cy="812999" cx="1709100"/>
          </a:xfrm>
          <a:prstGeom prst="rect">
            <a:avLst/>
          </a:prstGeom>
          <a:solidFill>
            <a:srgbClr val="F4CCCC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y="1151100" x="2846825"/>
            <a:ext cy="812999" cx="3370199"/>
          </a:xfrm>
          <a:prstGeom prst="rect">
            <a:avLst/>
          </a:prstGeom>
          <a:solidFill>
            <a:srgbClr val="D9D2E9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BDAS</a:t>
            </a:r>
          </a:p>
        </p:txBody>
      </p:sp>
      <p:sp>
        <p:nvSpPr>
          <p:cNvPr id="156" name="Shape 156"/>
          <p:cNvSpPr/>
          <p:nvPr/>
        </p:nvSpPr>
        <p:spPr>
          <a:xfrm>
            <a:off y="1964087" x="4507925"/>
            <a:ext cy="812999" cx="1709100"/>
          </a:xfrm>
          <a:prstGeom prst="rect">
            <a:avLst/>
          </a:prstGeom>
          <a:solidFill>
            <a:srgbClr val="FFF2CC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29388" x="4596939"/>
            <a:ext cy="813000" cx="153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62063" x="2896434"/>
            <a:ext cy="389712" cx="164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608825" x="2557050"/>
            <a:ext cy="1149549" cx="114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y="4330500" x="2846825"/>
            <a:ext cy="812999" cx="3370199"/>
          </a:xfrm>
          <a:prstGeom prst="rect">
            <a:avLst/>
          </a:prstGeom>
          <a:solidFill>
            <a:srgbClr val="EAD1DC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Physical Server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200" lang="en"/>
              <a:t>Roadmap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 i="1"/>
              <a:t>Motivation</a:t>
            </a:r>
            <a:r>
              <a:rPr sz="2400" lang="en"/>
              <a:t> and </a:t>
            </a:r>
            <a:r>
              <a:rPr b="1" sz="2400" lang="en" i="1"/>
              <a:t>Difficulty</a:t>
            </a:r>
            <a:r>
              <a:rPr sz="2400" lang="en"/>
              <a:t> of the project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chemeClr val="dk1"/>
                </a:solidFill>
              </a:rPr>
              <a:t>Related Work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Original design (using </a:t>
            </a:r>
            <a:r>
              <a:rPr b="1" sz="2400" lang="en" i="1"/>
              <a:t>XenServer</a:t>
            </a:r>
            <a:r>
              <a:rPr sz="2400" lang="en"/>
              <a:t>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 i="1"/>
              <a:t>Challenges</a:t>
            </a:r>
            <a:r>
              <a:rPr sz="2400" lang="en"/>
              <a:t> when using Xen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New design and </a:t>
            </a:r>
            <a:r>
              <a:rPr b="1" sz="2400" lang="en" i="1"/>
              <a:t>Challenges</a:t>
            </a:r>
            <a:r>
              <a:rPr sz="2400" lang="en"/>
              <a:t> (using simple </a:t>
            </a:r>
            <a:r>
              <a:rPr b="1" sz="2400" lang="en" i="1"/>
              <a:t>Ubuntu Server</a:t>
            </a:r>
            <a:r>
              <a:rPr sz="2400" lang="en"/>
              <a:t>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Demo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Conclusion and future work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How does XenServer and OpenStack work together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71150" x="1520975"/>
            <a:ext cy="3821299" cx="610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200" lang="en"/>
              <a:t>How to install Openstack on a XenServer?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Introduction: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Step 1. prepare the XenServer for the installation of Openstack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Step 2. use </a:t>
            </a:r>
            <a:r>
              <a:rPr b="1" sz="2400" lang="en">
                <a:solidFill>
                  <a:schemeClr val="dk1"/>
                </a:solidFill>
              </a:rPr>
              <a:t>install_os_domU.sh </a:t>
            </a:r>
            <a:r>
              <a:rPr sz="2400" lang="en">
                <a:solidFill>
                  <a:schemeClr val="dk1"/>
                </a:solidFill>
              </a:rPr>
              <a:t>to install a new VM as Openstack platform.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b="1" sz="1200" lang="en"/>
              <a:t>Reference: </a:t>
            </a:r>
          </a:p>
          <a:p>
            <a:pPr lvl="0">
              <a:spcBef>
                <a:spcPts val="0"/>
              </a:spcBef>
              <a:buNone/>
            </a:pPr>
            <a:r>
              <a:rPr u="sng" b="1" sz="1200" lang="en">
                <a:solidFill>
                  <a:schemeClr val="hlink"/>
                </a:solidFill>
                <a:hlinkClick r:id="rId3"/>
              </a:rPr>
              <a:t>https://github.com/openstack-dev/devstack/tree/master/tools/xen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Prepare XenServer for Openstack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lnSpc>
                <a:spcPct val="135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b="1" sz="2000" lang="en">
                <a:solidFill>
                  <a:srgbClr val="333333"/>
                </a:solidFill>
              </a:rPr>
              <a:t>convert LVM virtual disk to extension 3 format</a:t>
            </a:r>
          </a:p>
          <a:p>
            <a:pPr rtl="0" lvl="0" indent="-355600" marL="457200">
              <a:lnSpc>
                <a:spcPct val="135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b="1" sz="2000" lang="en">
                <a:solidFill>
                  <a:srgbClr val="333333"/>
                </a:solidFill>
              </a:rPr>
              <a:t>Install Xen API Plugins so that XenServer API could be invoked by OpenStack to launch Virtual Machine</a:t>
            </a:r>
          </a:p>
          <a:p>
            <a:pPr rtl="0" lvl="0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333333"/>
              </a:solidFill>
            </a:endParaRPr>
          </a:p>
          <a:p>
            <a:pPr rtl="0">
              <a:lnSpc>
                <a:spcPct val="135000"/>
              </a:lnSpc>
              <a:spcBef>
                <a:spcPts val="0"/>
              </a:spcBef>
              <a:buNone/>
            </a:pPr>
            <a:r>
              <a:rPr b="1" sz="1200" lang="en">
                <a:solidFill>
                  <a:srgbClr val="333333"/>
                </a:solidFill>
              </a:rPr>
              <a:t>Reference:</a:t>
            </a:r>
          </a:p>
          <a:p>
            <a:pPr rtl="0" lvl="0">
              <a:lnSpc>
                <a:spcPct val="135000"/>
              </a:lnSpc>
              <a:spcBef>
                <a:spcPts val="0"/>
              </a:spcBef>
              <a:buNone/>
            </a:pPr>
            <a:r>
              <a:rPr u="sng" b="1" sz="1200" lang="en">
                <a:solidFill>
                  <a:schemeClr val="hlink"/>
                </a:solidFill>
                <a:hlinkClick r:id="rId3"/>
              </a:rPr>
              <a:t>https://github.com/QawsQAER/PersonalOpenStack/blob/master/prepare_xen_for_openstack.sh</a:t>
            </a:r>
          </a:p>
          <a:p>
            <a:pPr rtl="0" lvl="0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333333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Challenges for using Xen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8100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>
                <a:solidFill>
                  <a:schemeClr val="dk1"/>
                </a:solidFill>
              </a:rPr>
              <a:t>XenServer(s) are originally connected as a server pool, so </a:t>
            </a:r>
            <a:r>
              <a:rPr b="1" sz="2400" lang="en" i="1">
                <a:solidFill>
                  <a:schemeClr val="dk1"/>
                </a:solidFill>
              </a:rPr>
              <a:t>install_os_domU.sh</a:t>
            </a:r>
            <a:r>
              <a:rPr sz="2400" lang="en">
                <a:solidFill>
                  <a:schemeClr val="dk1"/>
                </a:solidFill>
              </a:rPr>
              <a:t> has problem to identify the host to install Openstack specified Virtual Machine.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400" lang="en">
                <a:solidFill>
                  <a:schemeClr val="dk1"/>
                </a:solidFill>
              </a:rPr>
              <a:t>Need to detach the server in order to install DomU for Openstack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400" lang="en">
                <a:solidFill>
                  <a:schemeClr val="dk1"/>
                </a:solidFill>
              </a:rPr>
              <a:t>However, detaching XenServer from server pool is buggy, need to reinstall the whole hypervisor.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AutoNum type="alphaLcPeriod"/>
            </a:pPr>
            <a:r>
              <a:rPr lang="en"/>
              <a:t>So we reinstall XenServer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Challenges for using Xen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2" type="arabicPeriod"/>
            </a:pPr>
            <a:r>
              <a:rPr sz="2400" lang="en">
                <a:solidFill>
                  <a:schemeClr val="dk1"/>
                </a:solidFill>
              </a:rPr>
              <a:t>Network does not work properly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400" lang="en">
                <a:solidFill>
                  <a:schemeClr val="dk1"/>
                </a:solidFill>
              </a:rPr>
              <a:t>XenServer with Openstack, assuming there are 3 NICs (but there are only 2 NICs).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400" lang="en">
                <a:solidFill>
                  <a:schemeClr val="dk1"/>
                </a:solidFill>
              </a:rPr>
              <a:t>DomU running Openstack has only 3 NICs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AutoNum type="alphaLcPeriod"/>
            </a:pPr>
            <a:r>
              <a:rPr lang="en"/>
              <a:t>Could be solve with VLAN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chemeClr val="dk1"/>
                </a:solidFill>
              </a:rPr>
              <a:t>3.  Cinder does not work properly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2400" lang="en"/>
              <a:t>a. Cannot upload new images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2400" lang="en"/>
              <a:t>b. Need extra work to configure a new local storage repository on XenServer to serve for Openstack Cinder.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Challenges for using Xen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y="12763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When trying to configure a new local SR, one wrong command can delete the original SR, and everything is deleted.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>
              <a:spcBef>
                <a:spcPts val="0"/>
              </a:spcBef>
              <a:buNone/>
            </a:pPr>
            <a:r>
              <a:rPr sz="2400" lang="en"/>
              <a:t>Unluckily, this wrong operation is carried out on the master server of a server pool, so that the whole server pool crashed, as the configuration of the server pool is on this server.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2534925"/>
            <a:ext cy="5143499" cx="407415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type="title"/>
          </p:nvPr>
        </p:nvSpPr>
        <p:spPr>
          <a:xfrm>
            <a:off y="1555925" x="2817325"/>
            <a:ext cy="857400" cx="4479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NOOOOOOOO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OOOOOOOOO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OOOOOOOOO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OOOOOOOOO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200" lang="en"/>
              <a:t>Decide to abandon XenServer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2400" lang="en"/>
              <a:t>Given that we have crashed XenServer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2400" lang="en"/>
              <a:t>XenServer with Openstack needs many manual configuration (SR, network), and does not necessarily support hadoop and spark communication.</a:t>
            </a:r>
          </a:p>
          <a:p>
            <a:pPr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2400" lang="en"/>
              <a:t>We decide to change to a new design.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/>
          <p:nvPr/>
        </p:nvSpPr>
        <p:spPr>
          <a:xfrm>
            <a:off y="858175" x="3150525"/>
            <a:ext cy="1625999" cx="3370199"/>
          </a:xfrm>
          <a:prstGeom prst="rect">
            <a:avLst/>
          </a:prstGeom>
          <a:solidFill>
            <a:srgbClr val="D9D2E9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BDAS</a:t>
            </a:r>
          </a:p>
        </p:txBody>
      </p:sp>
      <p:sp>
        <p:nvSpPr>
          <p:cNvPr id="214" name="Shape 2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New Design</a:t>
            </a:r>
          </a:p>
        </p:txBody>
      </p:sp>
      <p:sp>
        <p:nvSpPr>
          <p:cNvPr id="215" name="Shape 215"/>
          <p:cNvSpPr/>
          <p:nvPr/>
        </p:nvSpPr>
        <p:spPr>
          <a:xfrm>
            <a:off y="3297175" x="3150525"/>
            <a:ext cy="812999" cx="3370199"/>
          </a:xfrm>
          <a:prstGeom prst="rect">
            <a:avLst/>
          </a:prstGeom>
          <a:solidFill>
            <a:srgbClr val="F8F8F8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Ubuntu</a:t>
            </a:r>
          </a:p>
        </p:txBody>
      </p:sp>
      <p:sp>
        <p:nvSpPr>
          <p:cNvPr id="216" name="Shape 216"/>
          <p:cNvSpPr/>
          <p:nvPr/>
        </p:nvSpPr>
        <p:spPr>
          <a:xfrm>
            <a:off y="2484175" x="3150525"/>
            <a:ext cy="812999" cx="3370199"/>
          </a:xfrm>
          <a:prstGeom prst="rect">
            <a:avLst/>
          </a:prstGeom>
          <a:solidFill>
            <a:srgbClr val="D9EAD3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OpenStack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17188" x="3189734"/>
            <a:ext cy="389712" cx="164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15900" x="2801950"/>
            <a:ext cy="1149549" cx="114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636463" x="4900639"/>
            <a:ext cy="813000" cx="153105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y="4110175" x="3150525"/>
            <a:ext cy="812999" cx="3370199"/>
          </a:xfrm>
          <a:prstGeom prst="rect">
            <a:avLst/>
          </a:prstGeom>
          <a:solidFill>
            <a:srgbClr val="EAD1DC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Physical Server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200" lang="en"/>
              <a:t>DevStack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sz="2400" lang="en" i="1">
                <a:solidFill>
                  <a:srgbClr val="333333"/>
                </a:solidFill>
              </a:rPr>
              <a:t>DevStack is a set of scripts and utilities to quickly deploy an OpenStack cloud.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sz="2400" lang="en"/>
              <a:t>It’s a automatic tool to install and configure all the components of Openstack.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Configuration based on a </a:t>
            </a:r>
            <a:r>
              <a:rPr b="1" sz="2400" lang="en" i="1"/>
              <a:t>localrc/local.conf</a:t>
            </a:r>
            <a:r>
              <a:rPr sz="2400" lang="en"/>
              <a:t> file.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b="1" sz="1200" lang="en" i="1"/>
              <a:t>reference:</a:t>
            </a:r>
          </a:p>
          <a:p>
            <a:pPr>
              <a:spcBef>
                <a:spcPts val="0"/>
              </a:spcBef>
              <a:buNone/>
            </a:pPr>
            <a:r>
              <a:rPr u="sng" b="1" sz="1200" lang="en" i="1">
                <a:solidFill>
                  <a:schemeClr val="hlink"/>
                </a:solidFill>
                <a:hlinkClick r:id="rId3"/>
              </a:rPr>
              <a:t>https://github.com/openstack-dev/devstack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200" lang="en"/>
              <a:t>Introduction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This project try to build up a local cloud computing environment using Openstack and Berkeley Data Analytic Stack.  </a:t>
            </a:r>
          </a:p>
          <a:p>
            <a:pPr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Try not only launch simple instance, but also deploy large data processing cluster in a simple and user-friendly way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200" lang="en"/>
              <a:t>Openstack Configuration file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#----NETWORK CONFIGURATION----#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#The IP address of the current host of openstack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HOST_IP=10.0.21.5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 i="1"/>
              <a:t>FIXED_RANGE=192.168.1.0/24   </a:t>
            </a:r>
            <a:r>
              <a:rPr b="1" sz="1200" lang="en" i="1">
                <a:solidFill>
                  <a:srgbClr val="999999"/>
                </a:solidFill>
              </a:rPr>
              <a:t>#Default value lead to incapability of network connection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FIXED_NETWORK_SIZE=256</a:t>
            </a:r>
          </a:p>
          <a:p>
            <a:pPr rtl="0" lvl="0">
              <a:spcBef>
                <a:spcPts val="0"/>
              </a:spcBef>
              <a:buNone/>
            </a:pPr>
            <a:r>
              <a:rPr b="1" sz="1200" lang="en" i="1"/>
              <a:t>FLOATING_RANGE=10.0.21.0/29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MYSQL_PASSWORD=pass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SERVICE_TOKEN=pass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ADMIN_PASSWORD=pass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SERVICE_PASSWORD=pass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RABBIT_PASSWORD=pass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SWIFT_HASH="66a3d6b56c1f479c8b4e70ab5c2000f5"</a:t>
            </a:r>
          </a:p>
          <a:p>
            <a:pPr rtl="0">
              <a:spcBef>
                <a:spcPts val="0"/>
              </a:spcBef>
              <a:buNone/>
            </a:pPr>
            <a:r>
              <a:rPr b="1" sz="1200" lang="en" i="1"/>
              <a:t>enable_service s-proxy s-object s-container s-account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1200" i="1"/>
          </a:p>
          <a:p>
            <a:pPr>
              <a:spcBef>
                <a:spcPts val="0"/>
              </a:spcBef>
              <a:buNone/>
            </a:pPr>
            <a:r>
              <a:t/>
            </a:r>
            <a:endParaRPr b="1" sz="1200" i="1"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600" lang="en"/>
              <a:t>SAHARA -- Why need this?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It’s very difficult for user to configure a hadoop cluster by themselves.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i="1"/>
              <a:t>Sahara</a:t>
            </a:r>
            <a:r>
              <a:rPr lang="en"/>
              <a:t> uses </a:t>
            </a:r>
            <a:r>
              <a:rPr b="1" lang="en" i="1"/>
              <a:t>Heat</a:t>
            </a:r>
            <a:r>
              <a:rPr lang="en"/>
              <a:t> to build a data processing cluster in a very automatic way, by predefined node template and cluster template, with special images.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600" lang="en">
                <a:solidFill>
                  <a:srgbClr val="DA0002"/>
                </a:solidFill>
              </a:rPr>
              <a:t>SAHARA -- Architecture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43675" x="457200"/>
            <a:ext cy="4096125" cx="73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600" lang="en">
                <a:solidFill>
                  <a:srgbClr val="DA0002"/>
                </a:solidFill>
              </a:rPr>
              <a:t>SAHARA -- Installation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200150" x="457200"/>
            <a:ext cy="38810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sz="2400" lang="en"/>
              <a:t>Configure in localrc</a:t>
            </a:r>
          </a:p>
          <a:p>
            <a:pPr rtl="0" lvl="0">
              <a:spcBef>
                <a:spcPts val="0"/>
              </a:spcBef>
              <a:buNone/>
            </a:pPr>
            <a:r>
              <a:rPr b="1" sz="1200" lang="en" i="1"/>
              <a:t>$echo “enable_service sahara” &gt;&gt; localrc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And enable plugins for hadoop, spark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 i="1"/>
              <a:t>$echo “plugins=vanilla,hdp,spark” &gt;&gt; /etc/sahara/sahara.conf</a:t>
            </a:r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sz="2400" lang="en"/>
              <a:t>Install new special images for data processing</a:t>
            </a:r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200" i="1"/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graphicFrame>
        <p:nvGraphicFramePr>
          <p:cNvPr id="252" name="Shape 252"/>
          <p:cNvGraphicFramePr/>
          <p:nvPr/>
        </p:nvGraphicFramePr>
        <p:xfrm>
          <a:off y="3196025" x="952500"/>
          <a:ext cy="3000000" cx="3000000"/>
        </p:xfrm>
        <a:graphic>
          <a:graphicData uri="http://schemas.openxmlformats.org/drawingml/2006/table">
            <a:tbl>
              <a:tblPr>
                <a:noFill/>
                <a:tableStyleId>{3EA207B9-8F24-4914-A604-8FA8621E93B4}</a:tableStyleId>
              </a:tblPr>
              <a:tblGrid>
                <a:gridCol w="7239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b="1" sz="1200" lang="en" i="1">
                          <a:solidFill>
                            <a:srgbClr val="00FF00"/>
                          </a:solidFill>
                        </a:rPr>
                        <a:t>glance image-create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b="1" sz="1200" lang="en" i="1">
                          <a:solidFill>
                            <a:srgbClr val="00FF00"/>
                          </a:solidFill>
                        </a:rPr>
                        <a:t>        --name UbuntuTrustyVanilla2.4.1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b="1" sz="1200" lang="en" i="1">
                          <a:solidFill>
                            <a:srgbClr val="00FF00"/>
                          </a:solidFill>
                        </a:rPr>
                        <a:t>        --disk-format qcow2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b="1" sz="1200" lang="en" i="1">
                          <a:solidFill>
                            <a:srgbClr val="00FF00"/>
                          </a:solidFill>
                        </a:rPr>
                        <a:t>        --container-format bare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b="1" sz="1200" lang="en" i="1">
                          <a:solidFill>
                            <a:srgbClr val="00FF00"/>
                          </a:solidFill>
                        </a:rPr>
                        <a:t>        --is-public True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b="1" sz="1200" lang="en" i="1">
                          <a:solidFill>
                            <a:srgbClr val="00FF00"/>
                          </a:solidFill>
                        </a:rPr>
                        <a:t>        --copy-from http://sahara-files.mirantis.com/sahara-juno-vanilla-2.4.1-ubuntu-14.04.qcow2</a:t>
                      </a:r>
                    </a:p>
                  </a:txBody>
                  <a:tcPr marR="91425" marB="91425" marT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-3" x="2458350"/>
            <a:ext cy="1106949" cx="62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600" lang="en">
                <a:solidFill>
                  <a:srgbClr val="DA0002"/>
                </a:solidFill>
              </a:rPr>
              <a:t>Data Processing -- </a:t>
            </a:r>
            <a:r>
              <a:rPr lang="en">
                <a:solidFill>
                  <a:srgbClr val="DA0002"/>
                </a:solidFill>
              </a:rPr>
              <a:t>Steps</a:t>
            </a:r>
            <a:r>
              <a:rPr b="1" sz="3600" lang="en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Registering Image</a:t>
            </a:r>
          </a:p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Create Node Group Template</a:t>
            </a:r>
          </a:p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Create a Cluster Template</a:t>
            </a:r>
          </a:p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Launching Cluster</a:t>
            </a:r>
          </a:p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Job Binaries</a:t>
            </a:r>
          </a:p>
          <a:p>
            <a:pPr lvl="0" indent="-3810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Job Execution 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32875" x="6248500"/>
            <a:ext cy="4563900" cx="24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Hadoop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54350" x="0"/>
            <a:ext cy="4134299" cx="780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000" lang="en">
                <a:solidFill>
                  <a:srgbClr val="DA0002"/>
                </a:solidFill>
              </a:rPr>
              <a:t>Data Processing -- Problems Encountered 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As Sahara has only been released this year, we faced lots of problems.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Security Group ID and Name mismatch.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1200" i="1">
              <a:solidFill>
                <a:srgbClr val="FF0000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b="1" sz="2400" lang="en" i="1">
                <a:solidFill>
                  <a:srgbClr val="FF0000"/>
                </a:solidFill>
              </a:rPr>
              <a:t>Resource CREATE failed: BadRequest: Security group 1 not found for project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b="1" sz="2400" lang="en"/>
              <a:t>Problem resolved when you set ID of security group the same as Name of security group</a:t>
            </a:r>
          </a:p>
        </p:txBody>
      </p:sp>
      <p:sp>
        <p:nvSpPr>
          <p:cNvPr id="274" name="Shape 274"/>
          <p:cNvSpPr txBox="1"/>
          <p:nvPr/>
        </p:nvSpPr>
        <p:spPr>
          <a:xfrm rot="-2254115">
            <a:off y="1835194" x="5309613"/>
            <a:ext cy="1473109" cx="313427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9600" lang="en">
                <a:solidFill>
                  <a:srgbClr val="4C1130"/>
                </a:solidFill>
              </a:rPr>
              <a:t>BUG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3" fill="hold" presetSubtype="16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en">
                <a:solidFill>
                  <a:srgbClr val="DA0002"/>
                </a:solidFill>
              </a:rPr>
              <a:t>Data Processing -- Problems Encountered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2" type="arabicPeriod"/>
            </a:pPr>
            <a:r>
              <a:rPr sz="2400" lang="en"/>
              <a:t>Cannot select base image when launching cluster: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	Successfully register image but cannot select the base image.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	</a:t>
            </a:r>
            <a:r>
              <a:rPr sz="2400" lang="en">
                <a:solidFill>
                  <a:srgbClr val="FF0000"/>
                </a:solidFill>
              </a:rPr>
              <a:t>Problem resolved when adding tags to base image.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	</a:t>
            </a:r>
          </a:p>
          <a:p>
            <a:pPr lvl="0">
              <a:spcBef>
                <a:spcPts val="0"/>
              </a:spcBef>
              <a:buNone/>
            </a:pPr>
            <a:r>
              <a:rPr sz="2400" lang="en"/>
              <a:t>	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22625" x="481512"/>
            <a:ext cy="819150" cx="818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en">
                <a:solidFill>
                  <a:srgbClr val="DA0002"/>
                </a:solidFill>
              </a:rPr>
              <a:t>Data Processing -- Problems Encountered </a:t>
            </a:r>
            <a:r>
              <a:rPr b="1" sz="3600" lang="en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3" type="arabicPeriod"/>
            </a:pPr>
            <a:r>
              <a:rPr sz="2400" lang="en"/>
              <a:t>Master and slaves communication problem: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	After launching a hadoop cluster, the status of this cluster will stay in “waiting” for a long time until “Error” appears.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952275" x="658375"/>
            <a:ext cy="800100" cx="77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010025" x="633475"/>
            <a:ext cy="781050" cx="78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en">
                <a:solidFill>
                  <a:srgbClr val="DA0002"/>
                </a:solidFill>
              </a:rPr>
              <a:t>Data Processing -- Problems Encountered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In this long time period, some exceptions in sahara.log: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sz="1800" lang="en"/>
              <a:t>Log Info: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sz="1800" lang="en"/>
              <a:t>Final Error: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506400" x="492487"/>
            <a:ext cy="677199" cx="815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890312" x="527762"/>
            <a:ext cy="539250" cx="80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200" lang="en"/>
              <a:t>Introduction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85875" x="885825"/>
            <a:ext cy="3688974" cx="73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3000" lang="en"/>
              <a:t>Data Processing -- Problems Encountered </a:t>
            </a:r>
            <a:r>
              <a:rPr lang="en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just" rtl="0">
              <a:spcBef>
                <a:spcPts val="0"/>
              </a:spcBef>
              <a:buNone/>
            </a:pPr>
            <a:r>
              <a:rPr lang="en"/>
              <a:t>We tried to use </a:t>
            </a:r>
            <a:r>
              <a:rPr b="1" lang="en" i="1"/>
              <a:t>Neutron</a:t>
            </a:r>
            <a:r>
              <a:rPr lang="en"/>
              <a:t> (advanced network) instead of the default </a:t>
            </a:r>
            <a:r>
              <a:rPr b="1" lang="en" i="1"/>
              <a:t>nova-network</a:t>
            </a:r>
            <a:r>
              <a:rPr lang="en"/>
              <a:t> to configure a more customized network.</a:t>
            </a:r>
          </a:p>
          <a:p>
            <a:pPr algn="just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just" rtl="0">
              <a:spcBef>
                <a:spcPts val="0"/>
              </a:spcBef>
              <a:buNone/>
            </a:pPr>
            <a:r>
              <a:rPr lang="en"/>
              <a:t>But the routing table is messed up, so it’s not able to work properly.</a:t>
            </a:r>
          </a:p>
          <a:p>
            <a:pPr algn="just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5550" x="3778075"/>
            <a:ext cy="4936100" cx="511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Spark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y="106337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What is the first thing flash in your mind?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B.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C.                (A popular song from Taylor Swift)      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None of these!!!!!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87200" x="1180900"/>
            <a:ext cy="664074" cx="94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644600" x="1180900"/>
            <a:ext cy="950075" cx="94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y="3780000" x="1136633"/>
            <a:ext cy="739375" cx="13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Spark</a:t>
            </a:r>
            <a:r>
              <a:rPr lang="en"/>
              <a:t> 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Apache Spark is a fast and general engine for large-scale data processing.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24100" x="5337000"/>
            <a:ext cy="1909099" cx="30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16375" x="622375"/>
            <a:ext cy="2725050" cx="434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use Spark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(1)Speed: Run programs up to 100x faster than Hadoop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(2)Ease of Use: write applications quickly in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Java, Scala or Python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(3)Generality: combine SQL, streaming and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complex analytics</a:t>
            </a:r>
          </a:p>
          <a:p>
            <a:pPr>
              <a:spcBef>
                <a:spcPts val="0"/>
              </a:spcBef>
              <a:buNone/>
            </a:pPr>
            <a:r>
              <a:rPr sz="2400" lang="en"/>
              <a:t>(4)Runs Everywhere: Spark runs on Hadoop, Mesos, standalone, or in the cloud. It can access diverse data sources including HDFS, HBase, S3, etc.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64900" x="6653700"/>
            <a:ext cy="1706824" cx="218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Spark Plugin-Image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y="1219225" x="54315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Snowman tells us how to install Image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Using this shell script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335" name="Shape 335"/>
          <p:cNvGraphicFramePr/>
          <p:nvPr/>
        </p:nvGraphicFramePr>
        <p:xfrm>
          <a:off y="2628475" x="412150"/>
          <a:ext cy="3000000" cx="3000000"/>
        </p:xfrm>
        <a:graphic>
          <a:graphicData uri="http://schemas.openxmlformats.org/drawingml/2006/table">
            <a:tbl>
              <a:tblPr>
                <a:noFill/>
                <a:tableStyleId>{F2BFF5B2-2AE2-4083-8D02-06A5046236FE}</a:tableStyleId>
              </a:tblPr>
              <a:tblGrid>
                <a:gridCol w="8355800"/>
              </a:tblGrid>
              <a:tr h="2226325"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glance image-create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--name UbuntuTrustySpark1.0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--disk-format qcow2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--container-format bare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--is-public True \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0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--copy-from http://sahara-files.mirantis.com/sahara-juno-spark-1.0.0-ubuntu-14.04.qcow2</a:t>
                      </a:r>
                    </a:p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00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R="91425" marB="91425" marT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88625" x="6203650"/>
            <a:ext cy="2405000" cx="159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y="244649" x="457200"/>
            <a:ext cy="9555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en">
                <a:solidFill>
                  <a:srgbClr val="000000"/>
                </a:solidFill>
              </a:rPr>
              <a:t>Spark Plugin-Configuration&amp;</a:t>
            </a:r>
            <a:r>
              <a:rPr sz="3000" lang="en">
                <a:solidFill>
                  <a:schemeClr val="dk1"/>
                </a:solidFill>
              </a:rPr>
              <a:t>Cluster Validation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en"/>
              <a:t>Connect with </a:t>
            </a:r>
            <a:r>
              <a:rPr b="1" sz="1800" lang="en"/>
              <a:t>ssh</a:t>
            </a:r>
            <a:r>
              <a:rPr sz="1800" lang="en"/>
              <a:t> to the master using the </a:t>
            </a:r>
            <a:r>
              <a:rPr b="1" sz="1800" lang="en"/>
              <a:t>“ubuntu” user</a:t>
            </a:r>
            <a:r>
              <a:rPr sz="1800" lang="en"/>
              <a:t> and the corresponding</a:t>
            </a:r>
            <a:r>
              <a:rPr b="1" sz="1800" lang="en"/>
              <a:t> key</a:t>
            </a:r>
            <a:r>
              <a:rPr sz="1800" lang="en"/>
              <a:t>.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Cluster must contain </a:t>
            </a:r>
            <a:r>
              <a:rPr b="1" sz="1800" lang="en"/>
              <a:t>exactly one</a:t>
            </a:r>
            <a:r>
              <a:rPr sz="1800" lang="en"/>
              <a:t> HDFS namenode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Cluster must contain </a:t>
            </a:r>
            <a:r>
              <a:rPr b="1" sz="1800" lang="en"/>
              <a:t>exactly one</a:t>
            </a:r>
            <a:r>
              <a:rPr sz="1800" lang="en"/>
              <a:t> Spark master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Cluster must contain </a:t>
            </a:r>
            <a:r>
              <a:rPr b="1" sz="1800" lang="en"/>
              <a:t>at least one</a:t>
            </a:r>
            <a:r>
              <a:rPr sz="1800" lang="en"/>
              <a:t> Spark slave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Cluster must contain </a:t>
            </a:r>
            <a:r>
              <a:rPr b="1" sz="1800" lang="en"/>
              <a:t>at least one</a:t>
            </a:r>
            <a:r>
              <a:rPr sz="1800" lang="en"/>
              <a:t> HDFS datanode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384725" x="577775"/>
            <a:ext cy="1541124" cx="777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Run Spark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y="118087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1. Install scala (Using scala language)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2. Install Spark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graphicFrame>
        <p:nvGraphicFramePr>
          <p:cNvPr id="350" name="Shape 350"/>
          <p:cNvGraphicFramePr/>
          <p:nvPr/>
        </p:nvGraphicFramePr>
        <p:xfrm>
          <a:off y="1780875" x="586475"/>
          <a:ext cy="3000000" cx="3000000"/>
        </p:xfrm>
        <a:graphic>
          <a:graphicData uri="http://schemas.openxmlformats.org/drawingml/2006/table">
            <a:tbl>
              <a:tblPr>
                <a:noFill/>
                <a:tableStyleId>{6C72E512-7704-4C2B-B691-B4D73C1B66D2}</a:tableStyleId>
              </a:tblPr>
              <a:tblGrid>
                <a:gridCol w="7239000"/>
              </a:tblGrid>
              <a:tr h="1288375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wget http://www.scala-lang.org/files/archive/scala-2.10.4tgz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tar xvf scala-2.10.4.tgz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ln -s scala-2.10.4 scala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export SCALA_HOME=/home/ubuntu/scala</a:t>
                      </a:r>
                    </a:p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export PATH=$SCALA_HOME/bin:$PATH</a:t>
                      </a:r>
                    </a:p>
                  </a:txBody>
                  <a:tcPr marR="91425" marB="91425" marT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1" name="Shape 351"/>
          <p:cNvGraphicFramePr/>
          <p:nvPr/>
        </p:nvGraphicFramePr>
        <p:xfrm>
          <a:off y="3585400" x="586475"/>
          <a:ext cy="3000000" cx="3000000"/>
        </p:xfrm>
        <a:graphic>
          <a:graphicData uri="http://schemas.openxmlformats.org/drawingml/2006/table">
            <a:tbl>
              <a:tblPr>
                <a:noFill/>
                <a:tableStyleId>{750A1934-FEDC-4E2F-905A-1EB0CF39966C}</a:tableStyleId>
              </a:tblPr>
              <a:tblGrid>
                <a:gridCol w="7239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wget http://d3kbcqa49mib13.cloudfront.net/spark-0.9.0-incubating-bin-cdh4.tgz</a:t>
                      </a:r>
                    </a:p>
                    <a:p>
                      <a:pPr rtl="0"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tar xvf spark-0.9.0-incubating-bin-cdh4.tgz</a:t>
                      </a:r>
                    </a:p>
                    <a:p>
                      <a:pPr rtl="0"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ln -s spark-0.9.0-incubating-bin-cdh4.tgz spark</a:t>
                      </a:r>
                    </a:p>
                    <a:p>
                      <a:pPr rtl="0"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cd bin</a:t>
                      </a:r>
                    </a:p>
                    <a:p>
                      <a:pPr rtl="0"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$ ./spark-shell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R="91425" marB="91425" marT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Enter in Spark successfully: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34290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sz="1400" lang="en">
                <a:solidFill>
                  <a:srgbClr val="333333"/>
                </a:solidFill>
              </a:rPr>
              <a:t>Spark’s primary abstraction is a distributed collection of items called a Resilient Distributed Dataset (RDD)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457199"/>
            <a:ext cy="2969399" cx="44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y="0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Run Map-Reduce in Spark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96449" x="2479900"/>
            <a:ext cy="857400" cx="25126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Shape 365"/>
          <p:cNvGraphicFramePr/>
          <p:nvPr/>
        </p:nvGraphicFramePr>
        <p:xfrm>
          <a:off y="2089800" x="457200"/>
          <a:ext cy="3000000" cx="3000000"/>
        </p:xfrm>
        <a:graphic>
          <a:graphicData uri="http://schemas.openxmlformats.org/drawingml/2006/table">
            <a:tbl>
              <a:tblPr>
                <a:noFill/>
                <a:tableStyleId>{567786C6-B7EA-4293-A5A9-D204E64966BD}</a:tableStyleId>
              </a:tblPr>
              <a:tblGrid>
                <a:gridCol w="6304675"/>
              </a:tblGrid>
              <a:tr h="580550"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spcBef>
                          <a:spcPts val="600"/>
                        </a:spcBef>
                        <a:buNone/>
                      </a:pPr>
                      <a:r>
                        <a:rPr sz="1100" lang="en">
                          <a:solidFill>
                            <a:srgbClr val="00FF00"/>
                          </a:solidFill>
                        </a:rPr>
                        <a:t>scala&gt; val textFile = sc.textFile(“home/ubuntu/spark/input.txt”)</a:t>
                      </a:r>
                    </a:p>
                    <a:p>
                      <a:pPr rtl="0" lvl="0">
                        <a:spcBef>
                          <a:spcPts val="600"/>
                        </a:spcBef>
                        <a:buNone/>
                      </a:pPr>
                      <a:r>
                        <a:t/>
                      </a:r>
                      <a:endParaRPr sz="3000">
                        <a:solidFill>
                          <a:schemeClr val="dk1"/>
                        </a:solidFill>
                      </a:endParaRPr>
                    </a:p>
                  </a:txBody>
                  <a:tcPr marR="91425" marB="91425" marT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357725" x="457200"/>
            <a:ext cy="1548874" cx="59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>
            <p:ph idx="1" type="body"/>
          </p:nvPr>
        </p:nvSpPr>
        <p:spPr>
          <a:xfrm>
            <a:off y="1381325" x="185575"/>
            <a:ext cy="6715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Input text: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We get the first item in RDD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33333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FF00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33333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33333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33333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Run Map-Reduce in Spark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y="1200150" x="457200"/>
            <a:ext cy="2837700" cx="7999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50850" x="457200"/>
            <a:ext cy="2641799" cx="76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111862" x="457200"/>
            <a:ext cy="685687" cx="79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200" lang="en"/>
              <a:t>Motivation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The local cloud can use the existing resource of the campus.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Current Cloud Computing service is expensive.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Current Cloud Computing service could not provide highly customized service.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We have our local servers, why not make full use of it?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Further configure Neutron, so that the network configuration works perfectly, and the network flow will be faster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Resolve the problem that Cluster will result in Error after a certain period of time.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Configure multiple physical server(s) to serve for Openstack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Why it is difficult?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There is no very suitable tutorial for the setup from scratch.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We have to read through many material, some might be outdated, some might be not very suitable for our environment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What we do is to read, try and then combine different tutorials, material and configure a suitable local cloud computing environment.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Related Work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XenServer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BDAS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Openstack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XenServer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1" sz="2400" lang="en" i="1"/>
              <a:t>Citrix XenServer is an industry and value leading open-source virtualization platform for managing cloud, server and desktop virtual infrastructures. 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05725" x="457192"/>
            <a:ext cy="743200" cx="15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200" lang="en"/>
              <a:t>Berkeley Data Analytic Stack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49" x="1612437"/>
            <a:ext cy="3456649" cx="591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